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2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24" r:id="rId2"/>
    <p:sldMasterId id="2147483783" r:id="rId3"/>
  </p:sldMasterIdLst>
  <p:notesMasterIdLst>
    <p:notesMasterId r:id="rId19"/>
  </p:notesMasterIdLst>
  <p:sldIdLst>
    <p:sldId id="546" r:id="rId4"/>
    <p:sldId id="510" r:id="rId5"/>
    <p:sldId id="524" r:id="rId6"/>
    <p:sldId id="518" r:id="rId7"/>
    <p:sldId id="502" r:id="rId8"/>
    <p:sldId id="538" r:id="rId9"/>
    <p:sldId id="540" r:id="rId10"/>
    <p:sldId id="541" r:id="rId11"/>
    <p:sldId id="542" r:id="rId12"/>
    <p:sldId id="544" r:id="rId13"/>
    <p:sldId id="543" r:id="rId14"/>
    <p:sldId id="545" r:id="rId15"/>
    <p:sldId id="507" r:id="rId16"/>
    <p:sldId id="501" r:id="rId17"/>
    <p:sldId id="547" r:id="rId18"/>
  </p:sldIdLst>
  <p:sldSz cx="9144000" cy="5143500" type="screen16x9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黑体" pitchFamily="49" charset="-122"/>
      <p:regular r:id="rId24"/>
    </p:embeddedFont>
    <p:embeddedFont>
      <p:font typeface="楷体" pitchFamily="49" charset="-122"/>
      <p:regular r:id="rId25"/>
    </p:embeddedFont>
    <p:embeddedFont>
      <p:font typeface="幼圆" pitchFamily="49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72" y="-16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925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1161854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34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32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27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57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6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41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2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52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1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8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4177981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65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41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12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5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38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9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93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9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5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9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76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84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17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44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64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8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7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83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33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69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33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20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02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88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09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86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2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70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9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98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4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67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90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30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8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38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1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46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2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86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53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44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00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21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83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36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81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9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187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97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67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00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58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1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72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58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71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083156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86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0463934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4998301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1499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5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074736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96698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33866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656418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7724035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999103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4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31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25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59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7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90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01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35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97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8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3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51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9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4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4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7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18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3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7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7481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9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9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0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8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5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71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00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88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02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70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20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3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20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82138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44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37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2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58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6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3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27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6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27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4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24593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77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57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20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8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7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91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2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7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140490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8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74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19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03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75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45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17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6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80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04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91014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9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44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83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10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67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7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0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4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90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30809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767670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672555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29807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296006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456661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90396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863291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50582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655656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17287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047065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220671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38683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9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1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1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81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89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70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slideLayout" Target="../slideLayouts/slideLayout124.xml"/><Relationship Id="rId47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32.xml"/><Relationship Id="rId55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45.xml"/><Relationship Id="rId68" Type="http://schemas.openxmlformats.org/officeDocument/2006/relationships/slideLayout" Target="../slideLayouts/slideLayout150.xml"/><Relationship Id="rId76" Type="http://schemas.openxmlformats.org/officeDocument/2006/relationships/slideLayout" Target="../slideLayouts/slideLayout158.xml"/><Relationship Id="rId84" Type="http://schemas.openxmlformats.org/officeDocument/2006/relationships/image" Target="../media/image1.png"/><Relationship Id="rId7" Type="http://schemas.openxmlformats.org/officeDocument/2006/relationships/slideLayout" Target="../slideLayouts/slideLayout89.xml"/><Relationship Id="rId71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45" Type="http://schemas.openxmlformats.org/officeDocument/2006/relationships/slideLayout" Target="../slideLayouts/slideLayout127.xml"/><Relationship Id="rId53" Type="http://schemas.openxmlformats.org/officeDocument/2006/relationships/slideLayout" Target="../slideLayouts/slideLayout135.xml"/><Relationship Id="rId58" Type="http://schemas.openxmlformats.org/officeDocument/2006/relationships/slideLayout" Target="../slideLayouts/slideLayout140.xml"/><Relationship Id="rId66" Type="http://schemas.openxmlformats.org/officeDocument/2006/relationships/slideLayout" Target="../slideLayouts/slideLayout148.xml"/><Relationship Id="rId74" Type="http://schemas.openxmlformats.org/officeDocument/2006/relationships/slideLayout" Target="../slideLayouts/slideLayout156.xml"/><Relationship Id="rId79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143.xml"/><Relationship Id="rId82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Relationship Id="rId43" Type="http://schemas.openxmlformats.org/officeDocument/2006/relationships/slideLayout" Target="../slideLayouts/slideLayout125.xml"/><Relationship Id="rId48" Type="http://schemas.openxmlformats.org/officeDocument/2006/relationships/slideLayout" Target="../slideLayouts/slideLayout130.xml"/><Relationship Id="rId56" Type="http://schemas.openxmlformats.org/officeDocument/2006/relationships/slideLayout" Target="../slideLayouts/slideLayout138.xml"/><Relationship Id="rId64" Type="http://schemas.openxmlformats.org/officeDocument/2006/relationships/slideLayout" Target="../slideLayouts/slideLayout146.xml"/><Relationship Id="rId69" Type="http://schemas.openxmlformats.org/officeDocument/2006/relationships/slideLayout" Target="../slideLayouts/slideLayout151.xml"/><Relationship Id="rId77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90.xml"/><Relationship Id="rId51" Type="http://schemas.openxmlformats.org/officeDocument/2006/relationships/slideLayout" Target="../slideLayouts/slideLayout133.xml"/><Relationship Id="rId72" Type="http://schemas.openxmlformats.org/officeDocument/2006/relationships/slideLayout" Target="../slideLayouts/slideLayout154.xml"/><Relationship Id="rId80" Type="http://schemas.openxmlformats.org/officeDocument/2006/relationships/slideLayout" Target="../slideLayouts/slideLayout162.xml"/><Relationship Id="rId85" Type="http://schemas.openxmlformats.org/officeDocument/2006/relationships/image" Target="../media/image2.png"/><Relationship Id="rId3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46" Type="http://schemas.openxmlformats.org/officeDocument/2006/relationships/slideLayout" Target="../slideLayouts/slideLayout128.xml"/><Relationship Id="rId59" Type="http://schemas.openxmlformats.org/officeDocument/2006/relationships/slideLayout" Target="../slideLayouts/slideLayout141.xml"/><Relationship Id="rId67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02.xml"/><Relationship Id="rId41" Type="http://schemas.openxmlformats.org/officeDocument/2006/relationships/slideLayout" Target="../slideLayouts/slideLayout123.xml"/><Relationship Id="rId54" Type="http://schemas.openxmlformats.org/officeDocument/2006/relationships/slideLayout" Target="../slideLayouts/slideLayout136.xml"/><Relationship Id="rId62" Type="http://schemas.openxmlformats.org/officeDocument/2006/relationships/slideLayout" Target="../slideLayouts/slideLayout144.xml"/><Relationship Id="rId70" Type="http://schemas.openxmlformats.org/officeDocument/2006/relationships/slideLayout" Target="../slideLayouts/slideLayout152.xml"/><Relationship Id="rId75" Type="http://schemas.openxmlformats.org/officeDocument/2006/relationships/slideLayout" Target="../slideLayouts/slideLayout157.xml"/><Relationship Id="rId83" Type="http://schemas.openxmlformats.org/officeDocument/2006/relationships/theme" Target="../theme/theme2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49" Type="http://schemas.openxmlformats.org/officeDocument/2006/relationships/slideLayout" Target="../slideLayouts/slideLayout131.xml"/><Relationship Id="rId57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92.xml"/><Relationship Id="rId31" Type="http://schemas.openxmlformats.org/officeDocument/2006/relationships/slideLayout" Target="../slideLayouts/slideLayout113.xml"/><Relationship Id="rId44" Type="http://schemas.openxmlformats.org/officeDocument/2006/relationships/slideLayout" Target="../slideLayouts/slideLayout126.xml"/><Relationship Id="rId52" Type="http://schemas.openxmlformats.org/officeDocument/2006/relationships/slideLayout" Target="../slideLayouts/slideLayout134.xml"/><Relationship Id="rId60" Type="http://schemas.openxmlformats.org/officeDocument/2006/relationships/slideLayout" Target="../slideLayouts/slideLayout142.xml"/><Relationship Id="rId65" Type="http://schemas.openxmlformats.org/officeDocument/2006/relationships/slideLayout" Target="../slideLayouts/slideLayout147.xml"/><Relationship Id="rId73" Type="http://schemas.openxmlformats.org/officeDocument/2006/relationships/slideLayout" Target="../slideLayouts/slideLayout155.xml"/><Relationship Id="rId78" Type="http://schemas.openxmlformats.org/officeDocument/2006/relationships/slideLayout" Target="../slideLayouts/slideLayout160.xml"/><Relationship Id="rId81" Type="http://schemas.openxmlformats.org/officeDocument/2006/relationships/slideLayout" Target="../slideLayouts/slideLayout1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18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90.xml"/><Relationship Id="rId39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67.xml"/><Relationship Id="rId21" Type="http://schemas.openxmlformats.org/officeDocument/2006/relationships/slideLayout" Target="../slideLayouts/slideLayout185.xml"/><Relationship Id="rId34" Type="http://schemas.openxmlformats.org/officeDocument/2006/relationships/slideLayout" Target="../slideLayouts/slideLayout19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97.xml"/><Relationship Id="rId38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20" Type="http://schemas.openxmlformats.org/officeDocument/2006/relationships/slideLayout" Target="../slideLayouts/slideLayout184.xml"/><Relationship Id="rId29" Type="http://schemas.openxmlformats.org/officeDocument/2006/relationships/slideLayout" Target="../slideLayouts/slideLayout19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24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96.xml"/><Relationship Id="rId37" Type="http://schemas.openxmlformats.org/officeDocument/2006/relationships/slideLayout" Target="../slideLayouts/slideLayout201.xml"/><Relationship Id="rId40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87.xml"/><Relationship Id="rId28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74.xml"/><Relationship Id="rId19" Type="http://schemas.openxmlformats.org/officeDocument/2006/relationships/slideLayout" Target="../slideLayouts/slideLayout183.xml"/><Relationship Id="rId31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86.xml"/><Relationship Id="rId27" Type="http://schemas.openxmlformats.org/officeDocument/2006/relationships/slideLayout" Target="../slideLayouts/slideLayout191.xml"/><Relationship Id="rId30" Type="http://schemas.openxmlformats.org/officeDocument/2006/relationships/slideLayout" Target="../slideLayouts/slideLayout194.xml"/><Relationship Id="rId35" Type="http://schemas.openxmlformats.org/officeDocument/2006/relationships/slideLayout" Target="../slideLayouts/slideLayout19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的周长（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86" action="ppaction://hlinksldjump"/>
            </p:cNvPr>
            <p:cNvPicPr>
              <a:picLocks noChangeAspect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52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769" r:id="rId55"/>
    <p:sldLayoutId id="2147483770" r:id="rId56"/>
    <p:sldLayoutId id="2147483771" r:id="rId57"/>
    <p:sldLayoutId id="2147483772" r:id="rId58"/>
    <p:sldLayoutId id="2147483773" r:id="rId59"/>
    <p:sldLayoutId id="2147483774" r:id="rId60"/>
    <p:sldLayoutId id="2147483775" r:id="rId61"/>
    <p:sldLayoutId id="2147483776" r:id="rId62"/>
    <p:sldLayoutId id="2147483777" r:id="rId63"/>
    <p:sldLayoutId id="2147483778" r:id="rId64"/>
    <p:sldLayoutId id="2147483779" r:id="rId65"/>
    <p:sldLayoutId id="2147483780" r:id="rId66"/>
    <p:sldLayoutId id="2147483781" r:id="rId67"/>
    <p:sldLayoutId id="2147483782" r:id="rId68"/>
    <p:sldLayoutId id="2147483676" r:id="rId69"/>
    <p:sldLayoutId id="2147483677" r:id="rId70"/>
    <p:sldLayoutId id="2147483678" r:id="rId71"/>
    <p:sldLayoutId id="2147483679" r:id="rId72"/>
    <p:sldLayoutId id="2147483680" r:id="rId73"/>
    <p:sldLayoutId id="2147483681" r:id="rId74"/>
    <p:sldLayoutId id="2147483682" r:id="rId75"/>
    <p:sldLayoutId id="2147483707" r:id="rId76"/>
    <p:sldLayoutId id="2147483708" r:id="rId77"/>
    <p:sldLayoutId id="2147483709" r:id="rId78"/>
    <p:sldLayoutId id="2147483710" r:id="rId79"/>
    <p:sldLayoutId id="2147483711" r:id="rId80"/>
    <p:sldLayoutId id="2147483712" r:id="rId81"/>
    <p:sldLayoutId id="2147483713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的周长（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26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  <p:sldLayoutId id="2147483865" r:id="rId41"/>
    <p:sldLayoutId id="2147483866" r:id="rId42"/>
    <p:sldLayoutId id="2147483867" r:id="rId43"/>
    <p:sldLayoutId id="2147483868" r:id="rId44"/>
    <p:sldLayoutId id="2147483869" r:id="rId45"/>
    <p:sldLayoutId id="2147483870" r:id="rId46"/>
    <p:sldLayoutId id="2147483871" r:id="rId47"/>
    <p:sldLayoutId id="2147483872" r:id="rId48"/>
    <p:sldLayoutId id="2147483873" r:id="rId49"/>
    <p:sldLayoutId id="2147483874" r:id="rId50"/>
    <p:sldLayoutId id="2147483875" r:id="rId51"/>
    <p:sldLayoutId id="2147483876" r:id="rId52"/>
    <p:sldLayoutId id="2147483877" r:id="rId53"/>
    <p:sldLayoutId id="2147483878" r:id="rId54"/>
    <p:sldLayoutId id="2147483879" r:id="rId55"/>
    <p:sldLayoutId id="2147483880" r:id="rId56"/>
    <p:sldLayoutId id="2147483881" r:id="rId57"/>
    <p:sldLayoutId id="2147483882" r:id="rId58"/>
    <p:sldLayoutId id="2147483883" r:id="rId59"/>
    <p:sldLayoutId id="2147483884" r:id="rId60"/>
    <p:sldLayoutId id="2147483885" r:id="rId61"/>
    <p:sldLayoutId id="2147483886" r:id="rId62"/>
    <p:sldLayoutId id="2147483887" r:id="rId63"/>
    <p:sldLayoutId id="2147483888" r:id="rId64"/>
    <p:sldLayoutId id="2147483889" r:id="rId65"/>
    <p:sldLayoutId id="2147483890" r:id="rId66"/>
    <p:sldLayoutId id="2147483891" r:id="rId67"/>
    <p:sldLayoutId id="2147483892" r:id="rId68"/>
    <p:sldLayoutId id="2147483893" r:id="rId69"/>
    <p:sldLayoutId id="2147483894" r:id="rId70"/>
    <p:sldLayoutId id="2147483895" r:id="rId71"/>
    <p:sldLayoutId id="2147483896" r:id="rId72"/>
    <p:sldLayoutId id="2147483897" r:id="rId73"/>
    <p:sldLayoutId id="2147483898" r:id="rId74"/>
    <p:sldLayoutId id="2147483899" r:id="rId75"/>
    <p:sldLayoutId id="2147483900" r:id="rId76"/>
    <p:sldLayoutId id="2147483901" r:id="rId77"/>
    <p:sldLayoutId id="2147483902" r:id="rId78"/>
    <p:sldLayoutId id="2147483903" r:id="rId79"/>
    <p:sldLayoutId id="2147483904" r:id="rId80"/>
    <p:sldLayoutId id="2147483905" r:id="rId81"/>
    <p:sldLayoutId id="2147483906" r:id="rId8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57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  <p:sldLayoutId id="2147483809" r:id="rId26"/>
    <p:sldLayoutId id="2147483810" r:id="rId27"/>
    <p:sldLayoutId id="2147483811" r:id="rId28"/>
    <p:sldLayoutId id="2147483812" r:id="rId29"/>
    <p:sldLayoutId id="2147483813" r:id="rId30"/>
    <p:sldLayoutId id="2147483814" r:id="rId31"/>
    <p:sldLayoutId id="2147483815" r:id="rId32"/>
    <p:sldLayoutId id="2147483816" r:id="rId33"/>
    <p:sldLayoutId id="2147483817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23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0.xml"/><Relationship Id="rId6" Type="http://schemas.openxmlformats.org/officeDocument/2006/relationships/slide" Target="slide13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5" y="1435155"/>
            <a:ext cx="56624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圆的周长（</a:t>
            </a:r>
            <a:r>
              <a:rPr lang="en-US" altLang="zh-CN" sz="6600" b="1" dirty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2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36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936375" y="1227405"/>
            <a:ext cx="71679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 人类对圆周率的研究历史非常久远。在古代，人们大都认为圆的周长是直径的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倍，我国古代的数学著作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周髀算经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中就有“周三径一”的记载。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/>
          <a:stretch/>
        </p:blipFill>
        <p:spPr bwMode="auto">
          <a:xfrm>
            <a:off x="252413" y="475077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99592" y="2787253"/>
            <a:ext cx="7272808" cy="1296665"/>
            <a:chOff x="899592" y="2211710"/>
            <a:chExt cx="7272808" cy="1296665"/>
          </a:xfrm>
        </p:grpSpPr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899592" y="2211710"/>
              <a:ext cx="727280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    古希腊数学家阿基米德发现，当正多边形的边数增加时，它的形状就越来越接近圆。他依据这个想法求出圆周率介于   和   之间。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6272546"/>
                </p:ext>
              </p:extLst>
            </p:nvPr>
          </p:nvGraphicFramePr>
          <p:xfrm>
            <a:off x="3113038" y="2906713"/>
            <a:ext cx="450850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6" name="公式" r:id="rId4" imgW="291960" imgH="393480" progId="Equation.3">
                    <p:embed/>
                  </p:oleObj>
                </mc:Choice>
                <mc:Fallback>
                  <p:oleObj name="公式" r:id="rId4" imgW="2919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3038" y="2906713"/>
                          <a:ext cx="450850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4573575"/>
                </p:ext>
              </p:extLst>
            </p:nvPr>
          </p:nvGraphicFramePr>
          <p:xfrm>
            <a:off x="3954463" y="2906713"/>
            <a:ext cx="352425" cy="601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7" name="公式" r:id="rId6" imgW="228600" imgH="393480" progId="Equation.3">
                    <p:embed/>
                  </p:oleObj>
                </mc:Choice>
                <mc:Fallback>
                  <p:oleObj name="公式" r:id="rId6" imgW="228600" imgH="393480" progId="Equation.3">
                    <p:embed/>
                    <p:pic>
                      <p:nvPicPr>
                        <p:cNvPr id="0" name="对象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4463" y="2906713"/>
                          <a:ext cx="352425" cy="601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53926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6879" y="1203598"/>
            <a:ext cx="7204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我国魏晋时期数学家刘徽采用“割圆术”来求圆的周长的近似值。他从圆的内接正六边形算起，逐渐把边数加倍，正十二边形，正二十四边形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求得圆周率的近似值是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/>
          <a:stretch/>
        </p:blipFill>
        <p:spPr bwMode="auto">
          <a:xfrm>
            <a:off x="138113" y="469447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87788"/>
            <a:ext cx="6610696" cy="13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575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6878" y="1203598"/>
            <a:ext cx="74175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大约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年前，我国南北朝科学家祖冲之使用刘徽的方法算出圆周率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400" b="1" noProof="1" smtClean="0">
                <a:ea typeface="楷体" pitchFamily="49" charset="-122"/>
                <a:cs typeface="Times New Roman" pitchFamily="18" charset="0"/>
                <a:sym typeface="+mn-ea"/>
              </a:rPr>
              <a:t>大约在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3.1415926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3.1415927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之间，成为世界上第一个把圆周率的精确值到小数点后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7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位的人。他还发现一个与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400" b="1" noProof="1" smtClean="0">
                <a:ea typeface="楷体" pitchFamily="49" charset="-122"/>
                <a:cs typeface="Times New Roman" pitchFamily="18" charset="0"/>
                <a:sym typeface="+mn-ea"/>
              </a:rPr>
              <a:t>值非常接近的分数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（约等于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3.1415929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），这一研究成果比国外数学家早了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1000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多年。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"/>
          <a:stretch/>
        </p:blipFill>
        <p:spPr bwMode="auto">
          <a:xfrm>
            <a:off x="252413" y="428625"/>
            <a:ext cx="2448272" cy="68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11626"/>
              </p:ext>
            </p:extLst>
          </p:nvPr>
        </p:nvGraphicFramePr>
        <p:xfrm>
          <a:off x="7361510" y="2258120"/>
          <a:ext cx="4508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公式" r:id="rId4" imgW="291960" imgH="393480" progId="Equation.3">
                  <p:embed/>
                </p:oleObj>
              </mc:Choice>
              <mc:Fallback>
                <p:oleObj name="公式" r:id="rId4" imgW="291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510" y="2258120"/>
                        <a:ext cx="450850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6879" y="3435846"/>
            <a:ext cx="71294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随着数学的发展，特别是计算机的问世，圆周率的精确度被算得越来越高。现在，人们已经能够把圆周率精确到小数点后数万亿位。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124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99592" y="2215629"/>
            <a:ext cx="706884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我学会了根据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圆的周长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计算圆的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直径或半径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2951671" y="2987973"/>
            <a:ext cx="2664296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en-US" altLang="zh-CN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C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÷ </a:t>
            </a:r>
            <a:r>
              <a:rPr lang="zh-CN" altLang="en-US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=d </a:t>
            </a:r>
            <a:endParaRPr lang="en-US" altLang="zh-CN" sz="2400" b="1" noProof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C </a:t>
            </a:r>
            <a:r>
              <a:rPr lang="en-US" altLang="zh-CN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÷ </a:t>
            </a:r>
            <a:r>
              <a:rPr lang="zh-CN" altLang="en-US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 ÷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2= </a:t>
            </a:r>
            <a:r>
              <a:rPr lang="en-US" altLang="zh-CN" sz="2400" b="1" i="1" noProof="1" smtClean="0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12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216694" y="1770206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620342" y="1275606"/>
            <a:ext cx="3024336" cy="605376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圆的周长怎么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算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383034" y="3473805"/>
            <a:ext cx="3765700" cy="936750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知道圆的周长，怎么算直径或半径呢？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929174" y="1611536"/>
            <a:ext cx="3315904" cy="710787"/>
          </a:xfrm>
          <a:prstGeom prst="wedgeRoundRectCallout">
            <a:avLst>
              <a:gd name="adj1" fmla="val 33515"/>
              <a:gd name="adj2" fmla="val 6654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zh-CN" altLang="en-US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 </a:t>
            </a:r>
            <a:r>
              <a:rPr lang="zh-CN" altLang="en-US" sz="2800" b="1" noProof="1">
                <a:latin typeface="楷体" pitchFamily="49" charset="-122"/>
                <a:ea typeface="楷体" pitchFamily="49" charset="-122"/>
                <a:sym typeface="+mn-ea"/>
              </a:rPr>
              <a:t>或</a:t>
            </a:r>
            <a:r>
              <a:rPr lang="en-US" altLang="zh-CN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2</a:t>
            </a:r>
            <a:r>
              <a:rPr lang="zh-CN" altLang="en-US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8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endParaRPr lang="zh-CN" altLang="en-US" sz="28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85038" y="2417285"/>
            <a:ext cx="1007442" cy="1194549"/>
          </a:xfrm>
          <a:prstGeom prst="rect">
            <a:avLst/>
          </a:prstGeom>
          <a:noFill/>
          <a:extLst/>
        </p:spPr>
      </p:pic>
      <p:sp>
        <p:nvSpPr>
          <p:cNvPr id="8" name="椭圆 7"/>
          <p:cNvSpPr/>
          <p:nvPr/>
        </p:nvSpPr>
        <p:spPr>
          <a:xfrm>
            <a:off x="2916486" y="1962283"/>
            <a:ext cx="1440160" cy="14401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84368" y="278164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910" y="1453689"/>
            <a:ext cx="23002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22"/>
          <p:cNvSpPr txBox="1"/>
          <p:nvPr/>
        </p:nvSpPr>
        <p:spPr>
          <a:xfrm>
            <a:off x="2411760" y="411510"/>
            <a:ext cx="61989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一个圆形花坛的周长是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251.2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米，花坛的直径是多少米？</a:t>
            </a:r>
          </a:p>
        </p:txBody>
      </p:sp>
      <p:sp>
        <p:nvSpPr>
          <p:cNvPr id="35" name="TextBox 22"/>
          <p:cNvSpPr txBox="1"/>
          <p:nvPr/>
        </p:nvSpPr>
        <p:spPr>
          <a:xfrm>
            <a:off x="1979712" y="1394470"/>
            <a:ext cx="450731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根据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，可以列方程解答。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971600" y="1898526"/>
            <a:ext cx="56594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解：设花坛的直径是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x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米。</a:t>
            </a:r>
            <a:endParaRPr 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91680" y="2275458"/>
            <a:ext cx="2630487" cy="506190"/>
            <a:chOff x="2765871" y="2851522"/>
            <a:chExt cx="2630487" cy="506190"/>
          </a:xfrm>
        </p:grpSpPr>
        <p:pic>
          <p:nvPicPr>
            <p:cNvPr id="36" name="图片 3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89" r="5534" b="21439"/>
            <a:stretch>
              <a:fillRect/>
            </a:stretch>
          </p:blipFill>
          <p:spPr bwMode="auto">
            <a:xfrm>
              <a:off x="5076056" y="2851522"/>
              <a:ext cx="2159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22"/>
            <p:cNvSpPr txBox="1"/>
            <p:nvPr/>
          </p:nvSpPr>
          <p:spPr>
            <a:xfrm>
              <a:off x="2765871" y="2900512"/>
              <a:ext cx="2630487" cy="45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3.14</a:t>
              </a:r>
              <a:r>
                <a:rPr lang="en-US" altLang="zh-CN" sz="2400" b="1" i="1" noProof="1"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400" b="1" i="1" noProof="1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+mn-ea"/>
                </a:rPr>
                <a:t>x</a:t>
              </a:r>
              <a:r>
                <a:rPr lang="en-US" altLang="zh-CN" sz="2400" b="1" noProof="1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+mn-ea"/>
                </a:rPr>
                <a:t> </a:t>
              </a:r>
              <a:r>
                <a:rPr lang="en-US" alt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= 251.2</a:t>
              </a:r>
              <a:endParaRPr lang="zh-CN" sz="2400" b="1" noProof="1"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39" name="文本框 18"/>
          <p:cNvSpPr txBox="1"/>
          <p:nvPr/>
        </p:nvSpPr>
        <p:spPr>
          <a:xfrm>
            <a:off x="2368227" y="2715766"/>
            <a:ext cx="25638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x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= 251.2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14</a:t>
            </a:r>
          </a:p>
        </p:txBody>
      </p:sp>
      <p:sp>
        <p:nvSpPr>
          <p:cNvPr id="41" name="文本框 19"/>
          <p:cNvSpPr txBox="1"/>
          <p:nvPr/>
        </p:nvSpPr>
        <p:spPr>
          <a:xfrm>
            <a:off x="2368228" y="3075806"/>
            <a:ext cx="256381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x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= </a:t>
            </a:r>
            <a:r>
              <a:rPr lang="en-US" sz="2400" b="1" noProof="1">
                <a:latin typeface="楷体" pitchFamily="49" charset="-122"/>
                <a:ea typeface="楷体" pitchFamily="49" charset="-122"/>
                <a:sym typeface="+mn-ea"/>
              </a:rPr>
              <a:t>80</a:t>
            </a:r>
            <a:endParaRPr lang="en-US" sz="2400" b="1" noProof="1">
              <a:latin typeface="楷体" pitchFamily="49" charset="-122"/>
              <a:ea typeface="楷体" pitchFamily="49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2866" y="4371950"/>
            <a:ext cx="6879151" cy="457200"/>
            <a:chOff x="752866" y="4629937"/>
            <a:chExt cx="6879151" cy="457200"/>
          </a:xfrm>
        </p:grpSpPr>
        <p:pic>
          <p:nvPicPr>
            <p:cNvPr id="45" name="图片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89" r="5534" b="21439"/>
            <a:stretch>
              <a:fillRect/>
            </a:stretch>
          </p:blipFill>
          <p:spPr bwMode="auto">
            <a:xfrm>
              <a:off x="752866" y="4651722"/>
              <a:ext cx="2159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943879" y="4629937"/>
              <a:ext cx="6688138" cy="45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sz="2400" b="1" noProof="1">
                  <a:latin typeface="楷体" pitchFamily="49" charset="-122"/>
                  <a:ea typeface="楷体" pitchFamily="49" charset="-122"/>
                  <a:sym typeface="+mn-ea"/>
                </a:rPr>
                <a:t>今后遇到数据较大的计算，一般可以使用计算器。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5472831" y="3075806"/>
            <a:ext cx="2195513" cy="953236"/>
            <a:chOff x="6798" y="966"/>
            <a:chExt cx="4468" cy="1911"/>
          </a:xfrm>
          <a:noFill/>
        </p:grpSpPr>
        <p:sp>
          <p:nvSpPr>
            <p:cNvPr id="48" name="AutoShape 34"/>
            <p:cNvSpPr>
              <a:spLocks noChangeArrowheads="1"/>
            </p:cNvSpPr>
            <p:nvPr/>
          </p:nvSpPr>
          <p:spPr bwMode="auto">
            <a:xfrm>
              <a:off x="6798" y="966"/>
              <a:ext cx="4380" cy="1809"/>
            </a:xfrm>
            <a:prstGeom prst="wedgeRoundRectCallout">
              <a:avLst>
                <a:gd name="adj1" fmla="val 60931"/>
                <a:gd name="adj2" fmla="val -7287"/>
                <a:gd name="adj3" fmla="val 16667"/>
              </a:avLst>
            </a:prstGeom>
            <a:grpFill/>
            <a:ln w="12700">
              <a:solidFill>
                <a:srgbClr val="FDD51E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9" name="文本框 27"/>
            <p:cNvSpPr txBox="1">
              <a:spLocks noChangeArrowheads="1"/>
            </p:cNvSpPr>
            <p:nvPr/>
          </p:nvSpPr>
          <p:spPr bwMode="auto">
            <a:xfrm>
              <a:off x="6798" y="1034"/>
              <a:ext cx="4468" cy="18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还可以怎样求花坛的直径？</a:t>
              </a:r>
            </a:p>
          </p:txBody>
        </p:sp>
      </p:grpSp>
      <p:sp>
        <p:nvSpPr>
          <p:cNvPr id="51" name="文本框 30"/>
          <p:cNvSpPr txBox="1"/>
          <p:nvPr/>
        </p:nvSpPr>
        <p:spPr>
          <a:xfrm>
            <a:off x="1619672" y="3482702"/>
            <a:ext cx="42116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251.2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14 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80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1484698" y="3939902"/>
            <a:ext cx="4533900" cy="508000"/>
            <a:chOff x="5199" y="7147"/>
            <a:chExt cx="7142" cy="800"/>
          </a:xfrm>
        </p:grpSpPr>
        <p:sp>
          <p:nvSpPr>
            <p:cNvPr id="53" name="文本框 32"/>
            <p:cNvSpPr txBox="1"/>
            <p:nvPr/>
          </p:nvSpPr>
          <p:spPr>
            <a:xfrm>
              <a:off x="5199" y="7147"/>
              <a:ext cx="7142" cy="7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itchFamily="49" charset="-122"/>
                  <a:ea typeface="楷体" pitchFamily="49" charset="-122"/>
                  <a:sym typeface="+mn-ea"/>
                </a:rPr>
                <a:t>答：花坛的直径是       米。</a:t>
              </a:r>
            </a:p>
          </p:txBody>
        </p:sp>
        <p:pic>
          <p:nvPicPr>
            <p:cNvPr id="54" name="图片 3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5" y="7677"/>
              <a:ext cx="150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" name="文本框 35"/>
          <p:cNvSpPr txBox="1"/>
          <p:nvPr/>
        </p:nvSpPr>
        <p:spPr>
          <a:xfrm>
            <a:off x="4217765" y="3939902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80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83568" y="931135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6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51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4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43395" y="342092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22"/>
          <p:cNvSpPr txBox="1"/>
          <p:nvPr/>
        </p:nvSpPr>
        <p:spPr>
          <a:xfrm>
            <a:off x="700359" y="1214948"/>
            <a:ext cx="565943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3200" b="1" noProof="1" smtClean="0"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sz="3200" b="1" noProof="1" smtClean="0">
                <a:latin typeface="楷体" pitchFamily="49" charset="-122"/>
                <a:ea typeface="楷体" pitchFamily="49" charset="-122"/>
                <a:sym typeface="+mn-ea"/>
              </a:rPr>
              <a:t>先</a:t>
            </a:r>
            <a:r>
              <a:rPr lang="zh-CN" sz="3200" b="1" noProof="1">
                <a:latin typeface="楷体" pitchFamily="49" charset="-122"/>
                <a:ea typeface="楷体" pitchFamily="49" charset="-122"/>
                <a:sym typeface="+mn-ea"/>
              </a:rPr>
              <a:t>估计，再求出圆的直径。</a:t>
            </a:r>
          </a:p>
        </p:txBody>
      </p:sp>
      <p:sp>
        <p:nvSpPr>
          <p:cNvPr id="41" name="TextBox 22"/>
          <p:cNvSpPr txBox="1"/>
          <p:nvPr/>
        </p:nvSpPr>
        <p:spPr>
          <a:xfrm>
            <a:off x="807366" y="2161098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= </a:t>
            </a:r>
            <a:r>
              <a:rPr 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12.56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米</a:t>
            </a:r>
          </a:p>
        </p:txBody>
      </p:sp>
      <p:sp>
        <p:nvSpPr>
          <p:cNvPr id="53" name="TextBox 22"/>
          <p:cNvSpPr txBox="1"/>
          <p:nvPr/>
        </p:nvSpPr>
        <p:spPr>
          <a:xfrm>
            <a:off x="807366" y="2731011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= </a:t>
            </a:r>
            <a:r>
              <a:rPr 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15.7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厘米</a:t>
            </a:r>
          </a:p>
        </p:txBody>
      </p:sp>
      <p:sp>
        <p:nvSpPr>
          <p:cNvPr id="54" name="TextBox 22"/>
          <p:cNvSpPr txBox="1"/>
          <p:nvPr/>
        </p:nvSpPr>
        <p:spPr>
          <a:xfrm>
            <a:off x="807366" y="3302511"/>
            <a:ext cx="38417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= </a:t>
            </a:r>
            <a:r>
              <a:rPr 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62.8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厘米</a:t>
            </a:r>
          </a:p>
        </p:txBody>
      </p:sp>
      <p:sp>
        <p:nvSpPr>
          <p:cNvPr id="55" name="文本框 30"/>
          <p:cNvSpPr txBox="1"/>
          <p:nvPr/>
        </p:nvSpPr>
        <p:spPr>
          <a:xfrm>
            <a:off x="3304504" y="2161098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12.56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14 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3304504" y="2731011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15.7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14 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（厘米）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7" name="文本框 10"/>
          <p:cNvSpPr txBox="1"/>
          <p:nvPr/>
        </p:nvSpPr>
        <p:spPr>
          <a:xfrm>
            <a:off x="3304504" y="3302511"/>
            <a:ext cx="421163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62.8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÷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楷体" panose="02010609060101010101" charset="-122"/>
                <a:sym typeface="+mn-ea"/>
              </a:rPr>
              <a:t>14 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= 20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（厘米）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414100" y="690831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130305"/>
              </p:ext>
            </p:extLst>
          </p:nvPr>
        </p:nvGraphicFramePr>
        <p:xfrm>
          <a:off x="827584" y="1635647"/>
          <a:ext cx="7632847" cy="1440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275492"/>
                <a:gridCol w="1250393"/>
                <a:gridCol w="1631697"/>
                <a:gridCol w="1603057"/>
              </a:tblGrid>
              <a:tr h="4800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半径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i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r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楷体" pitchFamily="49" charset="-122"/>
                          <a:ea typeface="楷体" pitchFamily="49" charset="-122"/>
                        </a:rPr>
                        <a:t>6</a:t>
                      </a:r>
                      <a:r>
                        <a:rPr lang="zh-CN" altLang="en-US" sz="2400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直径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d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分米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圆周长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（</a:t>
                      </a:r>
                      <a:r>
                        <a:rPr lang="en-US" altLang="zh-CN" sz="2400" b="1" i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C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）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9.42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厘米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itchFamily="49" charset="-122"/>
                          <a:ea typeface="楷体" pitchFamily="49" charset="-122"/>
                        </a:rPr>
                        <a:t>18.84</a:t>
                      </a:r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米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950307" y="2139702"/>
            <a:ext cx="111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34283" y="2614141"/>
            <a:ext cx="1333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37.68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8419" y="2643758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936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36096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14603" y="2110085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42795" y="1635646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42795" y="2110085"/>
            <a:ext cx="147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4533" y="527290"/>
            <a:ext cx="52565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滚铁环是一种有趣的儿童游戏。如果用一根长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厘米的铁片弯成一个圆形铁环，这个铁环的半径大约是多少厘米？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（得数保留整数）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740352" y="321524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358384" y="3974942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这个铁环的半径大约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2139342" y="2639094"/>
            <a:ext cx="2185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90÷2÷3.14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45÷3.14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≈14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（厘米）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3074" name="Picture 2" descr="C:\Users\tongxiaofang\Pictures\j_p94_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89896"/>
            <a:ext cx="2304256" cy="164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23528" y="651341"/>
            <a:ext cx="48965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用一根绳子绕这棵树的树干，量得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圈的绳长是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12.56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米。这棵树树干横截面的直径大约是多少厘米？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473562" y="2643758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187624" y="3982293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这棵树树干横截面的直径大约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15" y="542925"/>
            <a:ext cx="29051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2139341" y="2268102"/>
            <a:ext cx="28007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12.56÷10÷3.14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1.256÷3.14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0.4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（米）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= 40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314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40940" y="570042"/>
            <a:ext cx="46071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圆形拱门的高度要在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～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米之间才符合标准。一个圆形拱门门框的周长大约是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7.85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米。它的高度符合标准吗？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861047" y="326323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88448" y="382460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它的高度符合标准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763688" y="2830165"/>
            <a:ext cx="3672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7.85÷3.14=2.5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（米）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  2.4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2.5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＜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2.7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510" y="470902"/>
            <a:ext cx="26289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6330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98232" y="614132"/>
            <a:ext cx="71679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一个圆形花圃的直径是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米。沿着它的边线大约每隔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0.5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米种一棵杜鹃花，一共要种多少棵杜鹃花？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59262" y="278777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88448" y="382460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一共要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种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棵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杜鹃花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1835696" y="2211710"/>
            <a:ext cx="3672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3.14×25=78.5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（米）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 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7.85÷0.5=157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（棵）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01" y="285978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10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8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775</Words>
  <Application>Microsoft Office PowerPoint</Application>
  <PresentationFormat>全屏显示(16:9)</PresentationFormat>
  <Paragraphs>92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微软雅黑</vt:lpstr>
      <vt:lpstr>3_Office 主题</vt:lpstr>
      <vt:lpstr>5_Office 主题</vt:lpstr>
      <vt:lpstr>4_Office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